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4"/>
  </p:notesMasterIdLst>
  <p:sldIdLst>
    <p:sldId id="257" r:id="rId2"/>
    <p:sldId id="261" r:id="rId3"/>
    <p:sldId id="275" r:id="rId4"/>
    <p:sldId id="283" r:id="rId5"/>
    <p:sldId id="286" r:id="rId6"/>
    <p:sldId id="290" r:id="rId7"/>
    <p:sldId id="282" r:id="rId8"/>
    <p:sldId id="285" r:id="rId9"/>
    <p:sldId id="287" r:id="rId10"/>
    <p:sldId id="289" r:id="rId11"/>
    <p:sldId id="288" r:id="rId12"/>
    <p:sldId id="27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4660"/>
  </p:normalViewPr>
  <p:slideViewPr>
    <p:cSldViewPr snapToGrid="0">
      <p:cViewPr varScale="1">
        <p:scale>
          <a:sx n="84" d="100"/>
          <a:sy n="84" d="100"/>
        </p:scale>
        <p:origin x="70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jpe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E5B64-1724-47BE-8A9B-B69399BEAC69}"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B9A027-EC93-4BD3-A5BF-403B24B5A464}" type="slidenum">
              <a:rPr lang="en-US" smtClean="0"/>
              <a:t>‹#›</a:t>
            </a:fld>
            <a:endParaRPr lang="en-US"/>
          </a:p>
        </p:txBody>
      </p:sp>
    </p:spTree>
    <p:extLst>
      <p:ext uri="{BB962C8B-B14F-4D97-AF65-F5344CB8AC3E}">
        <p14:creationId xmlns:p14="http://schemas.microsoft.com/office/powerpoint/2010/main" val="7292792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2B9A027-EC93-4BD3-A5BF-403B24B5A464}" type="slidenum">
              <a:rPr lang="en-US" smtClean="0"/>
              <a:t>2</a:t>
            </a:fld>
            <a:endParaRPr lang="en-US"/>
          </a:p>
        </p:txBody>
      </p:sp>
    </p:spTree>
    <p:extLst>
      <p:ext uri="{BB962C8B-B14F-4D97-AF65-F5344CB8AC3E}">
        <p14:creationId xmlns:p14="http://schemas.microsoft.com/office/powerpoint/2010/main" val="2528426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8F075-0FB5-4F7C-B083-CC4D45180D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3E6927-F79C-451A-A133-2514FD1BC9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504A3D-A070-4107-A40E-C47BC40415DE}"/>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032149AE-EA1C-4953-BA4E-88A0674F3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D659D3-D87B-4AEA-87BC-CB6E3DCC4015}"/>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218138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684E-A4C8-4FE5-9AF8-0B7F0E70A5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F32B55-8347-4925-9EF3-77D562C92E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0EA6D6-8769-4EA4-91CB-922C1D036428}"/>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E7C452CE-8B0A-45BE-8FD4-9F5D8B0E9F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DF31BE-AFF3-4B4C-92D5-41565D8B9747}"/>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104611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A26BD-06AA-43D1-B1CC-9656BFBD2B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A78CC9-A036-4290-B66D-4839946796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079203-010C-40CD-A161-803FC4A03F04}"/>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D06349D2-B701-4A0E-84B7-98D30CF27D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8E9B6D-5F51-4C00-8752-364AF616EDB6}"/>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3213201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075BA-98D0-4C7C-B380-48B49ACF46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FF0858-AEA0-41F2-900C-3B040E77F2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E62744-A1E1-4C04-8D99-A01E46A23B62}"/>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ED3C6082-9E5E-4EF4-9A8B-158A8F61B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D796B8-48A0-4AAA-8C87-3072965C8E34}"/>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1288098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313A9-3453-4CC3-9BD2-E19067A2C6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6B802A9-042C-4F1B-9786-7A82FC5E48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EF3D3F-FAE4-4570-BE87-F6A62BD3BB3F}"/>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A92840C0-3A60-4EE7-A336-242D0EC031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9B365C-7366-4C70-8B73-4D2C5EF22ABA}"/>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3235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AC479-3954-481A-B441-66C4D0E3C8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EA3CD1-5B98-47C2-AB89-F853AFA9EF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BBB516-7275-46FF-8D39-4D5E3618C6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355EFC-B2F2-4615-A4E7-931F03CBEF80}"/>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6" name="Footer Placeholder 5">
            <a:extLst>
              <a:ext uri="{FF2B5EF4-FFF2-40B4-BE49-F238E27FC236}">
                <a16:creationId xmlns:a16="http://schemas.microsoft.com/office/drawing/2014/main" id="{28FE85F7-BD54-4E9C-AD5A-C49651A0FF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00EF07-4675-4CD9-BD9E-8AEF10D6AED9}"/>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80972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21080-B7EF-473A-92D3-0FDE37F9BB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DE4442-E6EB-44D8-BE48-2F9B72D42A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9EEDC6-EC70-41C0-883F-E200F53EED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4BA37B-3249-4838-8DA8-883208EEC2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C0A6A9-EC72-4E55-8DDF-DF80DE4B9C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992C9B-7474-4CC7-95CC-0DC21D07E2A6}"/>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8" name="Footer Placeholder 7">
            <a:extLst>
              <a:ext uri="{FF2B5EF4-FFF2-40B4-BE49-F238E27FC236}">
                <a16:creationId xmlns:a16="http://schemas.microsoft.com/office/drawing/2014/main" id="{117A8179-F97E-47AD-A90C-8F9FEBAC6A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2CC0CF1-AECB-4B17-B8ED-E84C3259C569}"/>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3789610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C0E84-74C5-4258-8C3C-E30DDEF74C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C0F231-D7AB-4F1E-9522-7CF7849C4D69}"/>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4" name="Footer Placeholder 3">
            <a:extLst>
              <a:ext uri="{FF2B5EF4-FFF2-40B4-BE49-F238E27FC236}">
                <a16:creationId xmlns:a16="http://schemas.microsoft.com/office/drawing/2014/main" id="{60325251-0700-4606-ABDD-EB306FDB9C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E558AD-1C40-4F03-8D62-2287CF6CF3EA}"/>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1538230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CE0FFA-44A8-4B33-A702-30678B616AEF}"/>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3" name="Footer Placeholder 2">
            <a:extLst>
              <a:ext uri="{FF2B5EF4-FFF2-40B4-BE49-F238E27FC236}">
                <a16:creationId xmlns:a16="http://schemas.microsoft.com/office/drawing/2014/main" id="{5A4BB29F-C8A1-49DD-88B4-F52710774D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D8E35C-CBA3-4DFB-8CCF-2AED60E9DC4F}"/>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918792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4D88E-BC5E-43D4-9440-58D1E6B2CC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DD7DB7-4DBA-40C0-A614-37BDF1B816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BD3E8E-C67E-4594-A469-D2FBE7D7CF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F75710-CE2D-4E53-B4A9-FAFE533D95D4}"/>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6" name="Footer Placeholder 5">
            <a:extLst>
              <a:ext uri="{FF2B5EF4-FFF2-40B4-BE49-F238E27FC236}">
                <a16:creationId xmlns:a16="http://schemas.microsoft.com/office/drawing/2014/main" id="{2AF8E188-0BB9-4672-899E-53BE076FC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9F406A-EC8E-465A-A053-0D8085620CF5}"/>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106746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623C1-F2CB-4BFD-81A6-7AD09F2A6D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C25AD4-020F-4340-A4EB-E255F4AD58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5F01D9-9758-490C-BF3C-746B511672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D85F75-9FC2-496E-BD37-3CA4EE9ED90D}"/>
              </a:ext>
            </a:extLst>
          </p:cNvPr>
          <p:cNvSpPr>
            <a:spLocks noGrp="1"/>
          </p:cNvSpPr>
          <p:nvPr>
            <p:ph type="dt" sz="half" idx="10"/>
          </p:nvPr>
        </p:nvSpPr>
        <p:spPr/>
        <p:txBody>
          <a:bodyPr/>
          <a:lstStyle/>
          <a:p>
            <a:fld id="{AC7ECADC-53A0-4D0E-9C65-0A0F3917F4C6}" type="datetimeFigureOut">
              <a:rPr lang="en-US" smtClean="0"/>
              <a:t>2/13/2023</a:t>
            </a:fld>
            <a:endParaRPr lang="en-US"/>
          </a:p>
        </p:txBody>
      </p:sp>
      <p:sp>
        <p:nvSpPr>
          <p:cNvPr id="6" name="Footer Placeholder 5">
            <a:extLst>
              <a:ext uri="{FF2B5EF4-FFF2-40B4-BE49-F238E27FC236}">
                <a16:creationId xmlns:a16="http://schemas.microsoft.com/office/drawing/2014/main" id="{9CB6068A-9F1E-47FF-9018-50C0280079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7D157C-5497-4D0B-9BAF-8DE2814A9356}"/>
              </a:ext>
            </a:extLst>
          </p:cNvPr>
          <p:cNvSpPr>
            <a:spLocks noGrp="1"/>
          </p:cNvSpPr>
          <p:nvPr>
            <p:ph type="sldNum" sz="quarter" idx="12"/>
          </p:nvPr>
        </p:nvSpPr>
        <p:spPr/>
        <p:txBody>
          <a:bodyPr/>
          <a:lstStyle/>
          <a:p>
            <a:fld id="{16B5666A-5561-410B-BE49-F5E42FAF8BF5}" type="slidenum">
              <a:rPr lang="en-US" smtClean="0"/>
              <a:t>‹#›</a:t>
            </a:fld>
            <a:endParaRPr lang="en-US"/>
          </a:p>
        </p:txBody>
      </p:sp>
    </p:spTree>
    <p:extLst>
      <p:ext uri="{BB962C8B-B14F-4D97-AF65-F5344CB8AC3E}">
        <p14:creationId xmlns:p14="http://schemas.microsoft.com/office/powerpoint/2010/main" val="72545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5F160-453E-42D4-A1FD-A4E7D5D51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743EF4-D9D8-4E7F-A1D4-D09F47198A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9721BC-F7D6-4F68-AF6C-822946A606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7ECADC-53A0-4D0E-9C65-0A0F3917F4C6}" type="datetimeFigureOut">
              <a:rPr lang="en-US" smtClean="0"/>
              <a:t>2/13/2023</a:t>
            </a:fld>
            <a:endParaRPr lang="en-US"/>
          </a:p>
        </p:txBody>
      </p:sp>
      <p:sp>
        <p:nvSpPr>
          <p:cNvPr id="5" name="Footer Placeholder 4">
            <a:extLst>
              <a:ext uri="{FF2B5EF4-FFF2-40B4-BE49-F238E27FC236}">
                <a16:creationId xmlns:a16="http://schemas.microsoft.com/office/drawing/2014/main" id="{22F3A709-D7D2-4B94-B790-0714536D5C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CCBE92-D4F6-401A-8C48-E993ADBC70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B5666A-5561-410B-BE49-F5E42FAF8BF5}" type="slidenum">
              <a:rPr lang="en-US" smtClean="0"/>
              <a:t>‹#›</a:t>
            </a:fld>
            <a:endParaRPr lang="en-US"/>
          </a:p>
        </p:txBody>
      </p:sp>
    </p:spTree>
    <p:extLst>
      <p:ext uri="{BB962C8B-B14F-4D97-AF65-F5344CB8AC3E}">
        <p14:creationId xmlns:p14="http://schemas.microsoft.com/office/powerpoint/2010/main" val="425725947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youtu.be/JFt8l9Ei8Hw"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container, bin, plastic&#10;&#10;Description automatically generated">
            <a:extLst>
              <a:ext uri="{FF2B5EF4-FFF2-40B4-BE49-F238E27FC236}">
                <a16:creationId xmlns:a16="http://schemas.microsoft.com/office/drawing/2014/main" id="{DD880131-DA7C-58EC-A221-4133753AD1FE}"/>
              </a:ext>
            </a:extLst>
          </p:cNvPr>
          <p:cNvPicPr>
            <a:picLocks noChangeAspect="1"/>
          </p:cNvPicPr>
          <p:nvPr/>
        </p:nvPicPr>
        <p:blipFill rotWithShape="1">
          <a:blip r:embed="rId2">
            <a:extLst>
              <a:ext uri="{28A0092B-C50C-407E-A947-70E740481C1C}">
                <a14:useLocalDpi xmlns:a14="http://schemas.microsoft.com/office/drawing/2010/main" val="0"/>
              </a:ext>
            </a:extLst>
          </a:blip>
          <a:srcRect r="-1" b="301"/>
          <a:stretch/>
        </p:blipFill>
        <p:spPr>
          <a:xfrm>
            <a:off x="630936" y="707759"/>
            <a:ext cx="5458968" cy="5442482"/>
          </a:xfrm>
          <a:prstGeom prst="rect">
            <a:avLst/>
          </a:prstGeom>
        </p:spPr>
      </p:pic>
      <p:sp>
        <p:nvSpPr>
          <p:cNvPr id="49"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A00AB07-5A62-0D9E-8BC2-E4E8937A2932}"/>
              </a:ext>
            </a:extLst>
          </p:cNvPr>
          <p:cNvSpPr txBox="1"/>
          <p:nvPr/>
        </p:nvSpPr>
        <p:spPr>
          <a:xfrm>
            <a:off x="6739128" y="2664886"/>
            <a:ext cx="4818888" cy="3550789"/>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200" b="1" dirty="0"/>
              <a:t>Project:</a:t>
            </a:r>
            <a:r>
              <a:rPr lang="en-US" sz="2200" dirty="0"/>
              <a:t>  </a:t>
            </a:r>
          </a:p>
          <a:p>
            <a:pPr>
              <a:lnSpc>
                <a:spcPct val="90000"/>
              </a:lnSpc>
              <a:spcAft>
                <a:spcPts val="600"/>
              </a:spcAft>
            </a:pPr>
            <a:r>
              <a:rPr lang="en-US" sz="2200" dirty="0"/>
              <a:t>    Solid dry &amp; wet waste segregating bin(using Arduino)</a:t>
            </a:r>
          </a:p>
          <a:p>
            <a:pPr indent="-228600">
              <a:lnSpc>
                <a:spcPct val="90000"/>
              </a:lnSpc>
              <a:spcAft>
                <a:spcPts val="600"/>
              </a:spcAft>
              <a:buFont typeface="Arial" panose="020B0604020202020204" pitchFamily="34" charset="0"/>
              <a:buChar char="•"/>
            </a:pPr>
            <a:endParaRPr lang="en-US" sz="2200" dirty="0"/>
          </a:p>
          <a:p>
            <a:pPr indent="-228600">
              <a:lnSpc>
                <a:spcPct val="90000"/>
              </a:lnSpc>
              <a:spcAft>
                <a:spcPts val="600"/>
              </a:spcAft>
              <a:buFont typeface="Arial" panose="020B0604020202020204" pitchFamily="34" charset="0"/>
              <a:buChar char="•"/>
            </a:pPr>
            <a:r>
              <a:rPr lang="en-US" sz="2200" dirty="0"/>
              <a:t>By: Group-14</a:t>
            </a:r>
          </a:p>
          <a:p>
            <a:pPr indent="-228600">
              <a:lnSpc>
                <a:spcPct val="90000"/>
              </a:lnSpc>
              <a:spcAft>
                <a:spcPts val="600"/>
              </a:spcAft>
              <a:buFont typeface="Arial" panose="020B0604020202020204" pitchFamily="34" charset="0"/>
              <a:buChar char="•"/>
            </a:pPr>
            <a:r>
              <a:rPr lang="en-US" sz="2200" dirty="0"/>
              <a:t>Daksh Goel-220559</a:t>
            </a:r>
          </a:p>
          <a:p>
            <a:pPr indent="-228600">
              <a:lnSpc>
                <a:spcPct val="90000"/>
              </a:lnSpc>
              <a:spcAft>
                <a:spcPts val="600"/>
              </a:spcAft>
              <a:buFont typeface="Arial" panose="020B0604020202020204" pitchFamily="34" charset="0"/>
              <a:buChar char="•"/>
            </a:pPr>
            <a:r>
              <a:rPr lang="en-US" sz="2200" dirty="0"/>
              <a:t>Viresh Chauhan-220422</a:t>
            </a:r>
          </a:p>
          <a:p>
            <a:pPr indent="-228600">
              <a:lnSpc>
                <a:spcPct val="90000"/>
              </a:lnSpc>
              <a:spcAft>
                <a:spcPts val="600"/>
              </a:spcAft>
              <a:buFont typeface="Arial" panose="020B0604020202020204" pitchFamily="34" charset="0"/>
              <a:buChar char="•"/>
            </a:pPr>
            <a:r>
              <a:rPr lang="en-US" sz="2200" dirty="0"/>
              <a:t>Daksh Bhadra-220600</a:t>
            </a:r>
          </a:p>
          <a:p>
            <a:pPr indent="-228600">
              <a:lnSpc>
                <a:spcPct val="90000"/>
              </a:lnSpc>
              <a:spcAft>
                <a:spcPts val="600"/>
              </a:spcAft>
              <a:buFont typeface="Arial" panose="020B0604020202020204" pitchFamily="34" charset="0"/>
              <a:buChar char="•"/>
            </a:pPr>
            <a:r>
              <a:rPr lang="en-US" sz="2200" dirty="0"/>
              <a:t>Akshay Korapti-220583</a:t>
            </a:r>
          </a:p>
          <a:p>
            <a:pPr indent="-228600">
              <a:lnSpc>
                <a:spcPct val="90000"/>
              </a:lnSpc>
              <a:spcAft>
                <a:spcPts val="600"/>
              </a:spcAft>
              <a:buFont typeface="Arial" panose="020B0604020202020204" pitchFamily="34" charset="0"/>
              <a:buChar char="•"/>
            </a:pPr>
            <a:endParaRPr lang="en-US" sz="2200" dirty="0"/>
          </a:p>
        </p:txBody>
      </p:sp>
    </p:spTree>
    <p:extLst>
      <p:ext uri="{BB962C8B-B14F-4D97-AF65-F5344CB8AC3E}">
        <p14:creationId xmlns:p14="http://schemas.microsoft.com/office/powerpoint/2010/main" val="1510432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5ED6E-1946-427A-A0C9-63381BC7EFB1}"/>
              </a:ext>
            </a:extLst>
          </p:cNvPr>
          <p:cNvSpPr>
            <a:spLocks noGrp="1"/>
          </p:cNvSpPr>
          <p:nvPr>
            <p:ph type="title"/>
          </p:nvPr>
        </p:nvSpPr>
        <p:spPr>
          <a:xfrm>
            <a:off x="742359" y="693813"/>
            <a:ext cx="3494362" cy="4930986"/>
          </a:xfrm>
        </p:spPr>
        <p:txBody>
          <a:bodyPr vert="horz" lIns="91440" tIns="45720" rIns="91440" bIns="45720" rtlCol="0" anchor="ctr">
            <a:normAutofit/>
          </a:bodyPr>
          <a:lstStyle/>
          <a:p>
            <a:pPr algn="ctr"/>
            <a:r>
              <a:rPr lang="en-US" sz="4000" kern="1200" dirty="0">
                <a:solidFill>
                  <a:schemeClr val="accent1"/>
                </a:solidFill>
                <a:latin typeface="+mj-lt"/>
                <a:ea typeface="+mj-ea"/>
                <a:cs typeface="+mj-cs"/>
              </a:rPr>
              <a:t>Future Scope</a:t>
            </a:r>
          </a:p>
        </p:txBody>
      </p:sp>
      <p:cxnSp>
        <p:nvCxnSpPr>
          <p:cNvPr id="5" name="Straight Connector 4">
            <a:extLst>
              <a:ext uri="{FF2B5EF4-FFF2-40B4-BE49-F238E27FC236}">
                <a16:creationId xmlns:a16="http://schemas.microsoft.com/office/drawing/2014/main" id="{DA7E957A-A356-8817-8EF8-80930D1FEC55}"/>
              </a:ext>
            </a:extLst>
          </p:cNvPr>
          <p:cNvCxnSpPr/>
          <p:nvPr/>
        </p:nvCxnSpPr>
        <p:spPr>
          <a:xfrm>
            <a:off x="4494998" y="1205564"/>
            <a:ext cx="0" cy="3869356"/>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4DE9BCBF-A5CE-C637-CFA2-ECA164ED5348}"/>
              </a:ext>
            </a:extLst>
          </p:cNvPr>
          <p:cNvSpPr txBox="1"/>
          <p:nvPr/>
        </p:nvSpPr>
        <p:spPr>
          <a:xfrm>
            <a:off x="4879039" y="1205564"/>
            <a:ext cx="6416598"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Currently our project falls short in many areas as we lack the advanced knowledge for better implementation. But the future scope is quite vast.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 In future, we can implement a better way to segregate the garbage without using the moisture sensor.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we can provide notifications via Bluetooth on our smartphones rather than displaying on an LCD screen and  etc.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project has a lot of potential and with appropriate knowledge and skills it can be a better and more refined  version.</a:t>
            </a:r>
            <a:endParaRPr lang="en-IN" sz="2000" dirty="0"/>
          </a:p>
        </p:txBody>
      </p:sp>
    </p:spTree>
    <p:extLst>
      <p:ext uri="{BB962C8B-B14F-4D97-AF65-F5344CB8AC3E}">
        <p14:creationId xmlns:p14="http://schemas.microsoft.com/office/powerpoint/2010/main" val="2246858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5ED6E-1946-427A-A0C9-63381BC7EFB1}"/>
              </a:ext>
            </a:extLst>
          </p:cNvPr>
          <p:cNvSpPr>
            <a:spLocks noGrp="1"/>
          </p:cNvSpPr>
          <p:nvPr>
            <p:ph type="title"/>
          </p:nvPr>
        </p:nvSpPr>
        <p:spPr>
          <a:xfrm>
            <a:off x="742359" y="693813"/>
            <a:ext cx="3494362" cy="4930986"/>
          </a:xfrm>
        </p:spPr>
        <p:txBody>
          <a:bodyPr vert="horz" lIns="91440" tIns="45720" rIns="91440" bIns="45720" rtlCol="0" anchor="ctr">
            <a:normAutofit/>
          </a:bodyPr>
          <a:lstStyle/>
          <a:p>
            <a:pPr algn="ctr"/>
            <a:r>
              <a:rPr lang="en-US" sz="4000" dirty="0">
                <a:solidFill>
                  <a:schemeClr val="accent1"/>
                </a:solidFill>
              </a:rPr>
              <a:t>References</a:t>
            </a:r>
            <a:endParaRPr lang="en-US" sz="4000" kern="1200" dirty="0">
              <a:solidFill>
                <a:schemeClr val="accent1"/>
              </a:solidFill>
              <a:latin typeface="+mj-lt"/>
              <a:ea typeface="+mj-ea"/>
              <a:cs typeface="+mj-cs"/>
            </a:endParaRPr>
          </a:p>
        </p:txBody>
      </p:sp>
      <p:cxnSp>
        <p:nvCxnSpPr>
          <p:cNvPr id="5" name="Straight Connector 4">
            <a:extLst>
              <a:ext uri="{FF2B5EF4-FFF2-40B4-BE49-F238E27FC236}">
                <a16:creationId xmlns:a16="http://schemas.microsoft.com/office/drawing/2014/main" id="{DA7E957A-A356-8817-8EF8-80930D1FEC55}"/>
              </a:ext>
            </a:extLst>
          </p:cNvPr>
          <p:cNvCxnSpPr/>
          <p:nvPr/>
        </p:nvCxnSpPr>
        <p:spPr>
          <a:xfrm>
            <a:off x="4494998" y="1205564"/>
            <a:ext cx="0" cy="3869356"/>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4DE9BCBF-A5CE-C637-CFA2-ECA164ED5348}"/>
              </a:ext>
            </a:extLst>
          </p:cNvPr>
          <p:cNvSpPr txBox="1"/>
          <p:nvPr/>
        </p:nvSpPr>
        <p:spPr>
          <a:xfrm>
            <a:off x="5033043" y="2493911"/>
            <a:ext cx="6416598" cy="1477328"/>
          </a:xfrm>
          <a:prstGeom prst="rect">
            <a:avLst/>
          </a:prstGeom>
          <a:noFill/>
        </p:spPr>
        <p:txBody>
          <a:bodyPr wrap="square" rtlCol="0">
            <a:spAutoFit/>
          </a:bodyPr>
          <a:lstStyle/>
          <a:p>
            <a:pPr marL="285750" indent="-285750">
              <a:buFont typeface="Arial" panose="020B0604020202020204" pitchFamily="34" charset="0"/>
              <a:buChar char="•"/>
            </a:pPr>
            <a:r>
              <a:rPr lang="en-US" sz="1800" u="sng" dirty="0">
                <a:solidFill>
                  <a:srgbClr val="0000FF"/>
                </a:solidFill>
                <a:effectLst/>
                <a:latin typeface="Trebuchet MS" panose="020B0603020202020204" pitchFamily="34" charset="0"/>
                <a:ea typeface="Trebuchet MS" panose="020B0603020202020204" pitchFamily="34" charset="0"/>
                <a:cs typeface="Trebuchet MS" panose="020B0603020202020204" pitchFamily="34" charset="0"/>
                <a:hlinkClick r:id="rId2"/>
              </a:rPr>
              <a:t>https://youtu.be/JFt8l9Ei8Hw</a:t>
            </a:r>
            <a:endParaRPr lang="en-US" sz="1800" u="sng" dirty="0">
              <a:solidFill>
                <a:srgbClr val="0000FF"/>
              </a:solidFill>
              <a:effectLst/>
              <a:latin typeface="Trebuchet MS" panose="020B0603020202020204" pitchFamily="34" charset="0"/>
              <a:ea typeface="Trebuchet MS" panose="020B0603020202020204" pitchFamily="34" charset="0"/>
              <a:cs typeface="Trebuchet MS" panose="020B0603020202020204" pitchFamily="34" charset="0"/>
            </a:endParaRPr>
          </a:p>
          <a:p>
            <a:pPr marL="285750" indent="-285750">
              <a:buFont typeface="Arial" panose="020B0604020202020204" pitchFamily="34" charset="0"/>
              <a:buChar char="•"/>
            </a:pPr>
            <a:r>
              <a:rPr lang="en-US" u="sng" dirty="0">
                <a:latin typeface="Trebuchet MS" panose="020B0603020202020204" pitchFamily="34" charset="0"/>
                <a:ea typeface="Trebuchet MS" panose="020B0603020202020204" pitchFamily="34" charset="0"/>
                <a:cs typeface="Trebuchet MS" panose="020B0603020202020204" pitchFamily="34" charset="0"/>
              </a:rPr>
              <a:t>Link to our code for the dustbin:</a:t>
            </a:r>
          </a:p>
          <a:p>
            <a:pPr marL="285750" indent="-285750">
              <a:buFont typeface="Arial" panose="020B0604020202020204" pitchFamily="34" charset="0"/>
              <a:buChar char="•"/>
            </a:pPr>
            <a:r>
              <a:rPr lang="en-US" u="sng" dirty="0">
                <a:latin typeface="Trebuchet MS" panose="020B0603020202020204" pitchFamily="34" charset="0"/>
                <a:ea typeface="Trebuchet MS" panose="020B0603020202020204" pitchFamily="34" charset="0"/>
                <a:cs typeface="Trebuchet MS" panose="020B0603020202020204" pitchFamily="34" charset="0"/>
              </a:rPr>
              <a:t>https://drive.google.com/file/d/1gcTAgo2kVZYGQWidhe97eUHvf6zCTRP1/view?usp=sharing</a:t>
            </a:r>
            <a:endParaRPr lang="en-US" sz="1800" u="sng" dirty="0">
              <a:effectLst/>
              <a:latin typeface="Trebuchet MS" panose="020B0603020202020204" pitchFamily="34" charset="0"/>
              <a:ea typeface="Trebuchet MS" panose="020B0603020202020204" pitchFamily="34" charset="0"/>
              <a:cs typeface="Trebuchet MS" panose="020B0603020202020204" pitchFamily="34" charset="0"/>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078121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1">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3">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5" name="Content Placeholder 4">
            <a:extLst>
              <a:ext uri="{FF2B5EF4-FFF2-40B4-BE49-F238E27FC236}">
                <a16:creationId xmlns:a16="http://schemas.microsoft.com/office/drawing/2014/main" id="{7E88C8EC-B9EE-90D0-F6A9-55022AB19903}"/>
              </a:ext>
            </a:extLst>
          </p:cNvPr>
          <p:cNvSpPr>
            <a:spLocks noGrp="1"/>
          </p:cNvSpPr>
          <p:nvPr>
            <p:ph idx="1"/>
          </p:nvPr>
        </p:nvSpPr>
        <p:spPr>
          <a:xfrm>
            <a:off x="9318057" y="5415849"/>
            <a:ext cx="2318886" cy="1244834"/>
          </a:xfrm>
        </p:spPr>
        <p:txBody>
          <a:bodyPr>
            <a:normAutofit fontScale="92500" lnSpcReduction="10000"/>
          </a:bodyPr>
          <a:lstStyle/>
          <a:p>
            <a:pPr marL="0" indent="0">
              <a:buNone/>
            </a:pPr>
            <a:r>
              <a:rPr lang="en-IN" sz="9600" dirty="0"/>
              <a:t>END</a:t>
            </a:r>
          </a:p>
        </p:txBody>
      </p:sp>
    </p:spTree>
    <p:extLst>
      <p:ext uri="{BB962C8B-B14F-4D97-AF65-F5344CB8AC3E}">
        <p14:creationId xmlns:p14="http://schemas.microsoft.com/office/powerpoint/2010/main" val="3577753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6">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E5ED6E-1946-427A-A0C9-63381BC7EFB1}"/>
              </a:ext>
            </a:extLst>
          </p:cNvPr>
          <p:cNvSpPr>
            <a:spLocks noGrp="1"/>
          </p:cNvSpPr>
          <p:nvPr>
            <p:ph type="title"/>
          </p:nvPr>
        </p:nvSpPr>
        <p:spPr>
          <a:xfrm>
            <a:off x="759561" y="716415"/>
            <a:ext cx="3494362" cy="4930986"/>
          </a:xfrm>
        </p:spPr>
        <p:txBody>
          <a:bodyPr vert="horz" lIns="91440" tIns="45720" rIns="91440" bIns="45720" rtlCol="0" anchor="ctr">
            <a:normAutofit/>
          </a:bodyPr>
          <a:lstStyle/>
          <a:p>
            <a:pPr algn="ctr"/>
            <a:r>
              <a:rPr lang="en-US" sz="4000" kern="1200" dirty="0">
                <a:solidFill>
                  <a:schemeClr val="accent1"/>
                </a:solidFill>
                <a:latin typeface="+mj-lt"/>
                <a:ea typeface="+mj-ea"/>
                <a:cs typeface="+mj-cs"/>
              </a:rPr>
              <a:t>Introduction</a:t>
            </a:r>
          </a:p>
        </p:txBody>
      </p:sp>
      <p:cxnSp>
        <p:nvCxnSpPr>
          <p:cNvPr id="48" name="Straight Connector 38">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620AF99-6983-29AA-DC33-371990E706F9}"/>
              </a:ext>
            </a:extLst>
          </p:cNvPr>
          <p:cNvSpPr txBox="1"/>
          <p:nvPr/>
        </p:nvSpPr>
        <p:spPr>
          <a:xfrm>
            <a:off x="4849198" y="1870030"/>
            <a:ext cx="6425963" cy="954107"/>
          </a:xfrm>
          <a:prstGeom prst="rect">
            <a:avLst/>
          </a:prstGeom>
          <a:noFill/>
        </p:spPr>
        <p:txBody>
          <a:bodyPr wrap="square" rtlCol="0">
            <a:spAutoFit/>
          </a:bodyPr>
          <a:lstStyle/>
          <a:p>
            <a:r>
              <a:rPr lang="en-IN" sz="1400" dirty="0"/>
              <a:t>Currently in the market there exists bins, appropriately known as smart bins, that provide touchless lid opening service. While few other dustbins that falls under the HI-END tag comes with services such as a capacity notifier, odour control and self sealing technology.</a:t>
            </a:r>
          </a:p>
        </p:txBody>
      </p:sp>
      <p:sp>
        <p:nvSpPr>
          <p:cNvPr id="3" name="TextBox 2">
            <a:extLst>
              <a:ext uri="{FF2B5EF4-FFF2-40B4-BE49-F238E27FC236}">
                <a16:creationId xmlns:a16="http://schemas.microsoft.com/office/drawing/2014/main" id="{508E30AF-B21C-2057-0DC4-9CC3BC2A8E7E}"/>
              </a:ext>
            </a:extLst>
          </p:cNvPr>
          <p:cNvSpPr txBox="1"/>
          <p:nvPr/>
        </p:nvSpPr>
        <p:spPr>
          <a:xfrm>
            <a:off x="4849198" y="3697394"/>
            <a:ext cx="5530786" cy="1231106"/>
          </a:xfrm>
          <a:prstGeom prst="rect">
            <a:avLst/>
          </a:prstGeom>
          <a:noFill/>
        </p:spPr>
        <p:txBody>
          <a:bodyPr wrap="square" rtlCol="0">
            <a:spAutoFit/>
          </a:bodyPr>
          <a:lstStyle/>
          <a:p>
            <a:r>
              <a:rPr lang="en-IN" dirty="0"/>
              <a:t>Objectives:</a:t>
            </a:r>
          </a:p>
          <a:p>
            <a:pPr marL="342900" indent="-342900">
              <a:buAutoNum type="arabicPeriod"/>
            </a:pPr>
            <a:r>
              <a:rPr lang="en-IN" dirty="0"/>
              <a:t>Segregate dry and wet waste automatically.</a:t>
            </a:r>
          </a:p>
          <a:p>
            <a:pPr marL="342900" indent="-342900">
              <a:buAutoNum type="arabicPeriod"/>
            </a:pPr>
            <a:r>
              <a:rPr lang="en-IN" dirty="0"/>
              <a:t>Notify </a:t>
            </a:r>
            <a:r>
              <a:rPr lang="en-IN" sz="2000" dirty="0"/>
              <a:t>about</a:t>
            </a:r>
            <a:r>
              <a:rPr lang="en-IN" dirty="0"/>
              <a:t> the space left in each compartment.</a:t>
            </a:r>
          </a:p>
          <a:p>
            <a:pPr marL="342900" indent="-342900">
              <a:buAutoNum type="arabicPeriod"/>
            </a:pPr>
            <a:r>
              <a:rPr lang="en-IN" dirty="0"/>
              <a:t>Provide messages using LCD screen.</a:t>
            </a:r>
          </a:p>
        </p:txBody>
      </p:sp>
      <p:sp>
        <p:nvSpPr>
          <p:cNvPr id="4" name="TextBox 3">
            <a:extLst>
              <a:ext uri="{FF2B5EF4-FFF2-40B4-BE49-F238E27FC236}">
                <a16:creationId xmlns:a16="http://schemas.microsoft.com/office/drawing/2014/main" id="{8B484B05-16E1-1548-9687-26D105BCE624}"/>
              </a:ext>
            </a:extLst>
          </p:cNvPr>
          <p:cNvSpPr txBox="1"/>
          <p:nvPr/>
        </p:nvSpPr>
        <p:spPr>
          <a:xfrm>
            <a:off x="4849198" y="2981853"/>
            <a:ext cx="5832628" cy="400110"/>
          </a:xfrm>
          <a:prstGeom prst="rect">
            <a:avLst/>
          </a:prstGeom>
          <a:noFill/>
        </p:spPr>
        <p:txBody>
          <a:bodyPr wrap="square" rtlCol="0">
            <a:spAutoFit/>
          </a:bodyPr>
          <a:lstStyle/>
          <a:p>
            <a:r>
              <a:rPr lang="en-IN" dirty="0"/>
              <a:t>Our </a:t>
            </a:r>
            <a:r>
              <a:rPr lang="en-IN" sz="2000" dirty="0"/>
              <a:t>goal</a:t>
            </a:r>
            <a:r>
              <a:rPr lang="en-IN" dirty="0"/>
              <a:t> is to make segregating waste easy at home.</a:t>
            </a:r>
          </a:p>
        </p:txBody>
      </p:sp>
    </p:spTree>
    <p:extLst>
      <p:ext uri="{BB962C8B-B14F-4D97-AF65-F5344CB8AC3E}">
        <p14:creationId xmlns:p14="http://schemas.microsoft.com/office/powerpoint/2010/main" val="3210981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22" name="TextBox 9">
            <a:extLst>
              <a:ext uri="{FF2B5EF4-FFF2-40B4-BE49-F238E27FC236}">
                <a16:creationId xmlns:a16="http://schemas.microsoft.com/office/drawing/2014/main" id="{500E0C81-3BC6-4EF7-97CB-A1BE97095275}"/>
              </a:ext>
            </a:extLst>
          </p:cNvPr>
          <p:cNvSpPr txBox="1"/>
          <p:nvPr/>
        </p:nvSpPr>
        <p:spPr>
          <a:xfrm>
            <a:off x="4810259" y="900332"/>
            <a:ext cx="6555347" cy="5458265"/>
          </a:xfrm>
          <a:prstGeom prst="rect">
            <a:avLst/>
          </a:prstGeom>
        </p:spPr>
        <p:txBody>
          <a:bodyPr vert="horz" lIns="91440" tIns="45720" rIns="91440" bIns="45720" rtlCol="0" anchor="ctr">
            <a:normAutofit/>
          </a:bodyPr>
          <a:lstStyle/>
          <a:p>
            <a:pPr indent="-228600">
              <a:lnSpc>
                <a:spcPct val="90000"/>
              </a:lnSpc>
              <a:spcBef>
                <a:spcPts val="1050"/>
              </a:spcBef>
              <a:buFont typeface="Arial" panose="020B0604020202020204" pitchFamily="34" charset="0"/>
              <a:buChar char="•"/>
            </a:pPr>
            <a:endParaRPr lang="en-US" altLang="en-US" sz="2000" dirty="0"/>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958685" y="1841683"/>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sp>
        <p:nvSpPr>
          <p:cNvPr id="2" name="TextBox 1">
            <a:extLst>
              <a:ext uri="{FF2B5EF4-FFF2-40B4-BE49-F238E27FC236}">
                <a16:creationId xmlns:a16="http://schemas.microsoft.com/office/drawing/2014/main" id="{BD395783-0894-6531-F50B-9CFF3862E8AC}"/>
              </a:ext>
            </a:extLst>
          </p:cNvPr>
          <p:cNvSpPr txBox="1"/>
          <p:nvPr/>
        </p:nvSpPr>
        <p:spPr>
          <a:xfrm>
            <a:off x="4397118" y="674809"/>
            <a:ext cx="5850467" cy="5909310"/>
          </a:xfrm>
          <a:prstGeom prst="rect">
            <a:avLst/>
          </a:prstGeom>
          <a:noFill/>
        </p:spPr>
        <p:txBody>
          <a:bodyPr wrap="square" rtlCol="0">
            <a:spAutoFit/>
          </a:bodyPr>
          <a:lstStyle/>
          <a:p>
            <a:pPr>
              <a:lnSpc>
                <a:spcPct val="90000"/>
              </a:lnSpc>
            </a:pPr>
            <a:r>
              <a:rPr lang="en-US" altLang="en-US" sz="2800" b="1" dirty="0"/>
              <a:t>Hardware &amp; Software:</a:t>
            </a:r>
          </a:p>
          <a:p>
            <a:pPr>
              <a:lnSpc>
                <a:spcPct val="90000"/>
              </a:lnSpc>
            </a:pPr>
            <a:endParaRPr lang="en-US" altLang="en-US" sz="2800" b="1" dirty="0"/>
          </a:p>
          <a:p>
            <a:pPr>
              <a:lnSpc>
                <a:spcPct val="90000"/>
              </a:lnSpc>
            </a:pPr>
            <a:r>
              <a:rPr lang="en-US" altLang="en-US" sz="2800" dirty="0"/>
              <a:t>Hardware:</a:t>
            </a:r>
          </a:p>
          <a:p>
            <a:pPr marL="514350" indent="-514350">
              <a:lnSpc>
                <a:spcPct val="90000"/>
              </a:lnSpc>
              <a:buAutoNum type="arabicPeriod"/>
            </a:pPr>
            <a:r>
              <a:rPr lang="en-US" altLang="en-US" sz="2800" dirty="0"/>
              <a:t>Plywood-Base</a:t>
            </a:r>
          </a:p>
          <a:p>
            <a:pPr marL="514350" indent="-514350">
              <a:lnSpc>
                <a:spcPct val="90000"/>
              </a:lnSpc>
              <a:buAutoNum type="arabicPeriod"/>
            </a:pPr>
            <a:r>
              <a:rPr lang="en-US" altLang="en-US" sz="2800" dirty="0"/>
              <a:t>Arduino- brain</a:t>
            </a:r>
          </a:p>
          <a:p>
            <a:pPr marL="514350" indent="-514350">
              <a:lnSpc>
                <a:spcPct val="90000"/>
              </a:lnSpc>
              <a:buAutoNum type="arabicPeriod"/>
            </a:pPr>
            <a:r>
              <a:rPr lang="en-US" altLang="en-US" sz="2800" dirty="0"/>
              <a:t>Breadboard-circuit</a:t>
            </a:r>
          </a:p>
          <a:p>
            <a:pPr marL="514350" indent="-514350">
              <a:lnSpc>
                <a:spcPct val="90000"/>
              </a:lnSpc>
              <a:buAutoNum type="arabicPeriod"/>
            </a:pPr>
            <a:r>
              <a:rPr lang="en-US" altLang="en-US" sz="2800" dirty="0"/>
              <a:t>IR sensor-Presence detection </a:t>
            </a:r>
          </a:p>
          <a:p>
            <a:pPr marL="514350" indent="-514350">
              <a:lnSpc>
                <a:spcPct val="90000"/>
              </a:lnSpc>
              <a:buAutoNum type="arabicPeriod"/>
            </a:pPr>
            <a:r>
              <a:rPr lang="en-US" altLang="en-US" sz="2800" dirty="0"/>
              <a:t>Ultrasonic sensor-Space detection</a:t>
            </a:r>
          </a:p>
          <a:p>
            <a:pPr marL="514350" indent="-514350">
              <a:lnSpc>
                <a:spcPct val="90000"/>
              </a:lnSpc>
              <a:buAutoNum type="arabicPeriod"/>
            </a:pPr>
            <a:r>
              <a:rPr lang="en-US" altLang="en-US" sz="2800" dirty="0"/>
              <a:t>Motors-movement</a:t>
            </a:r>
          </a:p>
          <a:p>
            <a:pPr>
              <a:lnSpc>
                <a:spcPct val="90000"/>
              </a:lnSpc>
            </a:pPr>
            <a:r>
              <a:rPr lang="en-US" altLang="en-US" sz="2800" dirty="0"/>
              <a:t>Software:</a:t>
            </a:r>
          </a:p>
          <a:p>
            <a:pPr marL="514350" indent="-514350">
              <a:lnSpc>
                <a:spcPct val="90000"/>
              </a:lnSpc>
              <a:buAutoNum type="arabicPeriod"/>
            </a:pPr>
            <a:r>
              <a:rPr lang="en-US" altLang="en-US" sz="2800" dirty="0"/>
              <a:t>Arduino IDE</a:t>
            </a:r>
          </a:p>
          <a:p>
            <a:pPr marL="514350" indent="-514350">
              <a:lnSpc>
                <a:spcPct val="90000"/>
              </a:lnSpc>
              <a:buAutoNum type="arabicPeriod"/>
            </a:pPr>
            <a:r>
              <a:rPr lang="en-US" altLang="en-US" sz="2800" dirty="0"/>
              <a:t>Tinker cad</a:t>
            </a:r>
          </a:p>
          <a:p>
            <a:pPr marL="514350" indent="-514350">
              <a:lnSpc>
                <a:spcPct val="90000"/>
              </a:lnSpc>
              <a:buAutoNum type="arabicPeriod"/>
            </a:pPr>
            <a:endParaRPr lang="en-US" altLang="en-US" sz="2800" dirty="0"/>
          </a:p>
          <a:p>
            <a:pPr marL="514350" indent="-514350">
              <a:lnSpc>
                <a:spcPct val="90000"/>
              </a:lnSpc>
              <a:buAutoNum type="arabicPeriod"/>
            </a:pPr>
            <a:endParaRPr lang="en-US" altLang="en-US" sz="2800" dirty="0"/>
          </a:p>
          <a:p>
            <a:pPr>
              <a:lnSpc>
                <a:spcPct val="90000"/>
              </a:lnSpc>
            </a:pPr>
            <a:endParaRPr lang="en-US" altLang="en-US" sz="2800" b="1" dirty="0"/>
          </a:p>
        </p:txBody>
      </p:sp>
      <p:cxnSp>
        <p:nvCxnSpPr>
          <p:cNvPr id="4" name="Straight Connector 3">
            <a:extLst>
              <a:ext uri="{FF2B5EF4-FFF2-40B4-BE49-F238E27FC236}">
                <a16:creationId xmlns:a16="http://schemas.microsoft.com/office/drawing/2014/main" id="{387C1091-FAEC-242E-EE0C-2D2387C7D96D}"/>
              </a:ext>
            </a:extLst>
          </p:cNvPr>
          <p:cNvCxnSpPr/>
          <p:nvPr/>
        </p:nvCxnSpPr>
        <p:spPr>
          <a:xfrm>
            <a:off x="4013200" y="1507112"/>
            <a:ext cx="0" cy="3598288"/>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4730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22" name="TextBox 9">
            <a:extLst>
              <a:ext uri="{FF2B5EF4-FFF2-40B4-BE49-F238E27FC236}">
                <a16:creationId xmlns:a16="http://schemas.microsoft.com/office/drawing/2014/main" id="{500E0C81-3BC6-4EF7-97CB-A1BE97095275}"/>
              </a:ext>
            </a:extLst>
          </p:cNvPr>
          <p:cNvSpPr txBox="1"/>
          <p:nvPr/>
        </p:nvSpPr>
        <p:spPr>
          <a:xfrm>
            <a:off x="4215568" y="995866"/>
            <a:ext cx="6555347" cy="5458265"/>
          </a:xfrm>
          <a:prstGeom prst="rect">
            <a:avLst/>
          </a:prstGeom>
        </p:spPr>
        <p:txBody>
          <a:bodyPr vert="horz" lIns="91440" tIns="45720" rIns="91440" bIns="45720" rtlCol="0" anchor="ctr">
            <a:normAutofit/>
          </a:bodyPr>
          <a:lstStyle/>
          <a:p>
            <a:pPr indent="-228600">
              <a:lnSpc>
                <a:spcPct val="90000"/>
              </a:lnSpc>
              <a:spcBef>
                <a:spcPts val="1050"/>
              </a:spcBef>
              <a:buFont typeface="Arial" panose="020B0604020202020204" pitchFamily="34" charset="0"/>
              <a:buChar char="•"/>
            </a:pPr>
            <a:endParaRPr lang="en-US" altLang="en-US" sz="2000" dirty="0"/>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958685" y="1841683"/>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cxnSp>
        <p:nvCxnSpPr>
          <p:cNvPr id="4" name="Straight Connector 3">
            <a:extLst>
              <a:ext uri="{FF2B5EF4-FFF2-40B4-BE49-F238E27FC236}">
                <a16:creationId xmlns:a16="http://schemas.microsoft.com/office/drawing/2014/main" id="{387C1091-FAEC-242E-EE0C-2D2387C7D96D}"/>
              </a:ext>
            </a:extLst>
          </p:cNvPr>
          <p:cNvCxnSpPr/>
          <p:nvPr/>
        </p:nvCxnSpPr>
        <p:spPr>
          <a:xfrm>
            <a:off x="3978501" y="1310805"/>
            <a:ext cx="0" cy="3598288"/>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F194585-E3BD-2407-F4E6-91299BAB1D95}"/>
              </a:ext>
            </a:extLst>
          </p:cNvPr>
          <p:cNvSpPr txBox="1"/>
          <p:nvPr/>
        </p:nvSpPr>
        <p:spPr>
          <a:xfrm>
            <a:off x="4160051" y="776368"/>
            <a:ext cx="7797797" cy="5429756"/>
          </a:xfrm>
          <a:prstGeom prst="rect">
            <a:avLst/>
          </a:prstGeom>
          <a:noFill/>
        </p:spPr>
        <p:txBody>
          <a:bodyPr wrap="square" rtlCol="0">
            <a:spAutoFit/>
          </a:bodyPr>
          <a:lstStyle/>
          <a:p>
            <a:r>
              <a:rPr lang="en-IN" sz="3200" b="1" dirty="0">
                <a:ea typeface="Open Sans" panose="020B0606030504020204" pitchFamily="34" charset="0"/>
                <a:cs typeface="Open Sans" panose="020B0606030504020204" pitchFamily="34" charset="0"/>
              </a:rPr>
              <a:t> Methodology:</a:t>
            </a:r>
          </a:p>
          <a:p>
            <a:endParaRPr lang="en-IN" sz="3200" b="1" dirty="0">
              <a:ea typeface="Open Sans" panose="020B0606030504020204" pitchFamily="34" charset="0"/>
              <a:cs typeface="Open Sans" panose="020B0606030504020204" pitchFamily="34" charset="0"/>
            </a:endParaRPr>
          </a:p>
          <a:p>
            <a:pPr marL="285750"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Times New Roman" panose="02020603050405020304" pitchFamily="18" charset="0"/>
              </a:rPr>
              <a:t>Our model is intended to be used in household kitchens to help segregate dry and wet waste automatically.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Times New Roman" panose="02020603050405020304" pitchFamily="18" charset="0"/>
              </a:rPr>
              <a:t>We have achieved this by using a capacitive soil moisture sensor to detect the wetness of a material.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moisture sensor is attached to a lightweight board(sun board) that is connected </a:t>
            </a:r>
            <a:r>
              <a:rPr lang="en-US" dirty="0">
                <a:latin typeface="Calibri" panose="020F0502020204030204" pitchFamily="34" charset="0"/>
                <a:ea typeface="Calibri" panose="020F0502020204030204" pitchFamily="34" charset="0"/>
                <a:cs typeface="Times New Roman" panose="02020603050405020304" pitchFamily="18" charset="0"/>
              </a:rPr>
              <a:t>to </a:t>
            </a:r>
            <a:r>
              <a:rPr lang="en-US" sz="1800" dirty="0">
                <a:effectLst/>
                <a:latin typeface="Calibri" panose="020F0502020204030204" pitchFamily="34" charset="0"/>
                <a:ea typeface="Calibri" panose="020F0502020204030204" pitchFamily="34" charset="0"/>
                <a:cs typeface="Times New Roman" panose="02020603050405020304" pitchFamily="18" charset="0"/>
              </a:rPr>
              <a:t>a dc motor (we collectively call this board arm), the IR sensor placed above the moisture sensor is used to detect the presence, in this case garbage.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the IR sensor detects the garbage it sends the signal to the moisture sensor to check the wetness of the garbage.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Times New Roman" panose="02020603050405020304" pitchFamily="18" charset="0"/>
              </a:rPr>
              <a:t>If the garbage is wet, then it falls into the wet compartment (right side) or else into the dry section (left side) with the help of the motor.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dirty="0"/>
          </a:p>
        </p:txBody>
      </p:sp>
    </p:spTree>
    <p:extLst>
      <p:ext uri="{BB962C8B-B14F-4D97-AF65-F5344CB8AC3E}">
        <p14:creationId xmlns:p14="http://schemas.microsoft.com/office/powerpoint/2010/main" val="1606904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22" name="TextBox 9">
            <a:extLst>
              <a:ext uri="{FF2B5EF4-FFF2-40B4-BE49-F238E27FC236}">
                <a16:creationId xmlns:a16="http://schemas.microsoft.com/office/drawing/2014/main" id="{500E0C81-3BC6-4EF7-97CB-A1BE97095275}"/>
              </a:ext>
            </a:extLst>
          </p:cNvPr>
          <p:cNvSpPr txBox="1"/>
          <p:nvPr/>
        </p:nvSpPr>
        <p:spPr>
          <a:xfrm>
            <a:off x="4160051" y="1015117"/>
            <a:ext cx="6555347" cy="5458265"/>
          </a:xfrm>
          <a:prstGeom prst="rect">
            <a:avLst/>
          </a:prstGeom>
        </p:spPr>
        <p:txBody>
          <a:bodyPr vert="horz" lIns="91440" tIns="45720" rIns="91440" bIns="45720" rtlCol="0" anchor="ctr">
            <a:normAutofit/>
          </a:bodyPr>
          <a:lstStyle/>
          <a:p>
            <a:pPr indent="-228600">
              <a:lnSpc>
                <a:spcPct val="90000"/>
              </a:lnSpc>
              <a:spcBef>
                <a:spcPts val="1050"/>
              </a:spcBef>
              <a:buFont typeface="Arial" panose="020B0604020202020204" pitchFamily="34" charset="0"/>
              <a:buChar char="•"/>
            </a:pPr>
            <a:endParaRPr lang="en-US" altLang="en-US" sz="2000" dirty="0"/>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958685" y="1841683"/>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cxnSp>
        <p:nvCxnSpPr>
          <p:cNvPr id="4" name="Straight Connector 3">
            <a:extLst>
              <a:ext uri="{FF2B5EF4-FFF2-40B4-BE49-F238E27FC236}">
                <a16:creationId xmlns:a16="http://schemas.microsoft.com/office/drawing/2014/main" id="{387C1091-FAEC-242E-EE0C-2D2387C7D96D}"/>
              </a:ext>
            </a:extLst>
          </p:cNvPr>
          <p:cNvCxnSpPr/>
          <p:nvPr/>
        </p:nvCxnSpPr>
        <p:spPr>
          <a:xfrm>
            <a:off x="3978501" y="1310805"/>
            <a:ext cx="0" cy="3598288"/>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F194585-E3BD-2407-F4E6-91299BAB1D95}"/>
              </a:ext>
            </a:extLst>
          </p:cNvPr>
          <p:cNvSpPr txBox="1"/>
          <p:nvPr/>
        </p:nvSpPr>
        <p:spPr>
          <a:xfrm>
            <a:off x="4057382" y="1074638"/>
            <a:ext cx="7797797" cy="4464364"/>
          </a:xfrm>
          <a:prstGeom prst="rect">
            <a:avLst/>
          </a:prstGeom>
          <a:noFill/>
        </p:spPr>
        <p:txBody>
          <a:bodyPr wrap="square" rtlCol="0">
            <a:spAutoFit/>
          </a:bodyPr>
          <a:lstStyle/>
          <a:p>
            <a:r>
              <a:rPr lang="en-IN" sz="3200" b="1" dirty="0">
                <a:ea typeface="Open Sans" panose="020B0606030504020204" pitchFamily="34" charset="0"/>
                <a:cs typeface="Open Sans" panose="020B0606030504020204" pitchFamily="34" charset="0"/>
              </a:rPr>
              <a:t>   Methodology:</a:t>
            </a:r>
          </a:p>
          <a:p>
            <a:endParaRPr lang="en-IN" sz="3200" b="1"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US" dirty="0">
                <a:effectLst/>
                <a:latin typeface="Calibri" panose="020F0502020204030204" pitchFamily="34" charset="0"/>
                <a:ea typeface="Calibri" panose="020F0502020204030204" pitchFamily="34" charset="0"/>
                <a:cs typeface="Times New Roman" panose="02020603050405020304" pitchFamily="18" charset="0"/>
              </a:rPr>
              <a:t>Inside each compartment we have placed an ultrasonic sensor to detect the space inside the compartment. If the space exceeds the limit that is set (in this case 7 inches) the sensor sends a signal to the LCD screen to display that th</a:t>
            </a:r>
            <a:r>
              <a:rPr lang="en-US" dirty="0">
                <a:latin typeface="Calibri" panose="020F0502020204030204" pitchFamily="34" charset="0"/>
                <a:ea typeface="Calibri" panose="020F0502020204030204" pitchFamily="34" charset="0"/>
                <a:cs typeface="Times New Roman" panose="02020603050405020304" pitchFamily="18" charset="0"/>
              </a:rPr>
              <a:t>e </a:t>
            </a:r>
            <a:r>
              <a:rPr lang="en-US" dirty="0">
                <a:effectLst/>
                <a:latin typeface="Calibri" panose="020F0502020204030204" pitchFamily="34" charset="0"/>
                <a:ea typeface="Calibri" panose="020F0502020204030204" pitchFamily="34" charset="0"/>
                <a:cs typeface="Times New Roman" panose="02020603050405020304" pitchFamily="18" charset="0"/>
              </a:rPr>
              <a:t>compartment is full. </a:t>
            </a:r>
            <a:r>
              <a:rPr lang="en-US" sz="3200" dirty="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Wingdings" panose="05000000000000000000" pitchFamily="2" charset="2"/>
              <a:buChar char="Ø"/>
            </a:pPr>
            <a:endParaRPr lang="en-IN" sz="3200" b="1" dirty="0">
              <a:ea typeface="Open Sans" panose="020B0606030504020204" pitchFamily="34" charset="0"/>
              <a:cs typeface="Open Sans" panose="020B0606030504020204" pitchFamily="34" charset="0"/>
            </a:endParaRPr>
          </a:p>
          <a:p>
            <a:pPr marL="285750" indent="-285750">
              <a:lnSpc>
                <a:spcPct val="107000"/>
              </a:lnSpc>
              <a:spcAft>
                <a:spcPts val="800"/>
              </a:spcAft>
              <a:buFont typeface="Wingdings" panose="05000000000000000000" pitchFamily="2" charset="2"/>
              <a:buChar char="Ø"/>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LCD placed outside displays the necessary information generally, if the garbage is dry or wet, the value of the garbage the moisture sensor has measured, notification prompts to display the space inside the compartment, etc.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dirty="0"/>
          </a:p>
        </p:txBody>
      </p:sp>
    </p:spTree>
    <p:extLst>
      <p:ext uri="{BB962C8B-B14F-4D97-AF65-F5344CB8AC3E}">
        <p14:creationId xmlns:p14="http://schemas.microsoft.com/office/powerpoint/2010/main" val="427835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22" name="TextBox 9">
            <a:extLst>
              <a:ext uri="{FF2B5EF4-FFF2-40B4-BE49-F238E27FC236}">
                <a16:creationId xmlns:a16="http://schemas.microsoft.com/office/drawing/2014/main" id="{500E0C81-3BC6-4EF7-97CB-A1BE97095275}"/>
              </a:ext>
            </a:extLst>
          </p:cNvPr>
          <p:cNvSpPr txBox="1"/>
          <p:nvPr/>
        </p:nvSpPr>
        <p:spPr>
          <a:xfrm>
            <a:off x="4160051" y="1015117"/>
            <a:ext cx="6555347" cy="5458265"/>
          </a:xfrm>
          <a:prstGeom prst="rect">
            <a:avLst/>
          </a:prstGeom>
        </p:spPr>
        <p:txBody>
          <a:bodyPr vert="horz" lIns="91440" tIns="45720" rIns="91440" bIns="45720" rtlCol="0" anchor="ctr">
            <a:normAutofit/>
          </a:bodyPr>
          <a:lstStyle/>
          <a:p>
            <a:pPr indent="-228600">
              <a:lnSpc>
                <a:spcPct val="90000"/>
              </a:lnSpc>
              <a:spcBef>
                <a:spcPts val="1050"/>
              </a:spcBef>
              <a:buFont typeface="Arial" panose="020B0604020202020204" pitchFamily="34" charset="0"/>
              <a:buChar char="•"/>
            </a:pPr>
            <a:endParaRPr lang="en-US" altLang="en-US" sz="2000" dirty="0"/>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958685" y="1841683"/>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cxnSp>
        <p:nvCxnSpPr>
          <p:cNvPr id="4" name="Straight Connector 3">
            <a:extLst>
              <a:ext uri="{FF2B5EF4-FFF2-40B4-BE49-F238E27FC236}">
                <a16:creationId xmlns:a16="http://schemas.microsoft.com/office/drawing/2014/main" id="{387C1091-FAEC-242E-EE0C-2D2387C7D96D}"/>
              </a:ext>
            </a:extLst>
          </p:cNvPr>
          <p:cNvCxnSpPr/>
          <p:nvPr/>
        </p:nvCxnSpPr>
        <p:spPr>
          <a:xfrm>
            <a:off x="3978501" y="1310805"/>
            <a:ext cx="0" cy="3598288"/>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F194585-E3BD-2407-F4E6-91299BAB1D95}"/>
              </a:ext>
            </a:extLst>
          </p:cNvPr>
          <p:cNvSpPr txBox="1"/>
          <p:nvPr/>
        </p:nvSpPr>
        <p:spPr>
          <a:xfrm>
            <a:off x="4057382" y="1074638"/>
            <a:ext cx="7797797" cy="3908762"/>
          </a:xfrm>
          <a:prstGeom prst="rect">
            <a:avLst/>
          </a:prstGeom>
          <a:noFill/>
        </p:spPr>
        <p:txBody>
          <a:bodyPr wrap="square" rtlCol="0">
            <a:spAutoFit/>
          </a:bodyPr>
          <a:lstStyle/>
          <a:p>
            <a:r>
              <a:rPr lang="en-IN" sz="3200" b="1" dirty="0">
                <a:ea typeface="Open Sans" panose="020B0606030504020204" pitchFamily="34" charset="0"/>
                <a:cs typeface="Open Sans" panose="020B0606030504020204" pitchFamily="34" charset="0"/>
              </a:rPr>
              <a:t>   Experimental Results:</a:t>
            </a:r>
            <a:endParaRPr lang="en-IN" b="1"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b="1"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IN" dirty="0">
                <a:ea typeface="Open Sans" panose="020B0606030504020204" pitchFamily="34" charset="0"/>
                <a:cs typeface="Open Sans" panose="020B0606030504020204" pitchFamily="34" charset="0"/>
              </a:rPr>
              <a:t>The model is able to differentiate between dry and wet waste.</a:t>
            </a: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IN" dirty="0">
                <a:ea typeface="Open Sans" panose="020B0606030504020204" pitchFamily="34" charset="0"/>
                <a:cs typeface="Open Sans" panose="020B0606030504020204" pitchFamily="34" charset="0"/>
              </a:rPr>
              <a:t>It is also able to detect how much space is left.</a:t>
            </a: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IN" dirty="0">
              <a:ea typeface="Open Sans" panose="020B0606030504020204" pitchFamily="34" charset="0"/>
              <a:cs typeface="Open Sans" panose="020B0606030504020204" pitchFamily="34" charset="0"/>
            </a:endParaRPr>
          </a:p>
          <a:p>
            <a:endParaRPr lang="en-IN" dirty="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IN" dirty="0">
                <a:ea typeface="Open Sans" panose="020B0606030504020204" pitchFamily="34" charset="0"/>
                <a:cs typeface="Open Sans" panose="020B0606030504020204" pitchFamily="34" charset="0"/>
              </a:rPr>
              <a:t>The model is able to display the required notifications on the LCD screen. </a:t>
            </a:r>
          </a:p>
        </p:txBody>
      </p:sp>
    </p:spTree>
    <p:extLst>
      <p:ext uri="{BB962C8B-B14F-4D97-AF65-F5344CB8AC3E}">
        <p14:creationId xmlns:p14="http://schemas.microsoft.com/office/powerpoint/2010/main" val="2182236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721618" y="1667979"/>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sp>
        <p:nvSpPr>
          <p:cNvPr id="2" name="TextBox 1">
            <a:extLst>
              <a:ext uri="{FF2B5EF4-FFF2-40B4-BE49-F238E27FC236}">
                <a16:creationId xmlns:a16="http://schemas.microsoft.com/office/drawing/2014/main" id="{2DD2208F-DC68-0016-E015-09B5348B9098}"/>
              </a:ext>
            </a:extLst>
          </p:cNvPr>
          <p:cNvSpPr txBox="1"/>
          <p:nvPr/>
        </p:nvSpPr>
        <p:spPr>
          <a:xfrm>
            <a:off x="4598057" y="1048322"/>
            <a:ext cx="6409267" cy="584775"/>
          </a:xfrm>
          <a:prstGeom prst="rect">
            <a:avLst/>
          </a:prstGeom>
          <a:noFill/>
        </p:spPr>
        <p:txBody>
          <a:bodyPr wrap="square" rtlCol="0">
            <a:spAutoFit/>
          </a:bodyPr>
          <a:lstStyle/>
          <a:p>
            <a:r>
              <a:rPr lang="en-IN" sz="3200" b="1" dirty="0"/>
              <a:t>Block Diagram:</a:t>
            </a:r>
            <a:endParaRPr lang="en-IN" dirty="0"/>
          </a:p>
        </p:txBody>
      </p:sp>
      <p:cxnSp>
        <p:nvCxnSpPr>
          <p:cNvPr id="4" name="Straight Connector 3">
            <a:extLst>
              <a:ext uri="{FF2B5EF4-FFF2-40B4-BE49-F238E27FC236}">
                <a16:creationId xmlns:a16="http://schemas.microsoft.com/office/drawing/2014/main" id="{07A70410-EDD6-C74E-4A37-DA0DB79FA9AA}"/>
              </a:ext>
            </a:extLst>
          </p:cNvPr>
          <p:cNvCxnSpPr/>
          <p:nvPr/>
        </p:nvCxnSpPr>
        <p:spPr>
          <a:xfrm>
            <a:off x="3996267" y="1397000"/>
            <a:ext cx="0" cy="3513667"/>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D19DB073-EB60-7A7D-051E-F7ED568F9B52}"/>
              </a:ext>
            </a:extLst>
          </p:cNvPr>
          <p:cNvPicPr>
            <a:picLocks noChangeAspect="1"/>
          </p:cNvPicPr>
          <p:nvPr/>
        </p:nvPicPr>
        <p:blipFill>
          <a:blip r:embed="rId3"/>
          <a:stretch>
            <a:fillRect/>
          </a:stretch>
        </p:blipFill>
        <p:spPr>
          <a:xfrm>
            <a:off x="4242957" y="1821744"/>
            <a:ext cx="7360158" cy="4423372"/>
          </a:xfrm>
          <a:prstGeom prst="rect">
            <a:avLst/>
          </a:prstGeom>
        </p:spPr>
      </p:pic>
    </p:spTree>
    <p:extLst>
      <p:ext uri="{BB962C8B-B14F-4D97-AF65-F5344CB8AC3E}">
        <p14:creationId xmlns:p14="http://schemas.microsoft.com/office/powerpoint/2010/main" val="742005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BA9C08C-A9FF-4488-97D1-A7B420A1BB01}"/>
              </a:ext>
            </a:extLst>
          </p:cNvPr>
          <p:cNvSpPr txBox="1"/>
          <p:nvPr/>
        </p:nvSpPr>
        <p:spPr>
          <a:xfrm>
            <a:off x="104776" y="2522264"/>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altLang="en-US" sz="4000" kern="1200" dirty="0">
                <a:solidFill>
                  <a:srgbClr val="FFFFFF"/>
                </a:solidFill>
                <a:latin typeface="+mj-lt"/>
                <a:ea typeface="+mj-ea"/>
                <a:cs typeface="+mj-cs"/>
              </a:rPr>
              <a:t>SCHOOL OF ENGINEERING AND TECHNOLOGY</a:t>
            </a:r>
          </a:p>
        </p:txBody>
      </p:sp>
      <p:sp>
        <p:nvSpPr>
          <p:cNvPr id="6" name="object 5">
            <a:extLst>
              <a:ext uri="{FF2B5EF4-FFF2-40B4-BE49-F238E27FC236}">
                <a16:creationId xmlns:a16="http://schemas.microsoft.com/office/drawing/2014/main" id="{1B4604A4-F3C1-4F93-87E2-4A02E75A94D6}"/>
              </a:ext>
            </a:extLst>
          </p:cNvPr>
          <p:cNvSpPr>
            <a:spLocks noChangeArrowheads="1"/>
          </p:cNvSpPr>
          <p:nvPr/>
        </p:nvSpPr>
        <p:spPr bwMode="auto">
          <a:xfrm>
            <a:off x="721618" y="1667979"/>
            <a:ext cx="2584524" cy="2374329"/>
          </a:xfrm>
          <a:prstGeom prst="rect">
            <a:avLst/>
          </a:prstGeom>
          <a:blipFill dpi="0" rotWithShape="1">
            <a:blip r:embed="rId2"/>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dirty="0"/>
          </a:p>
        </p:txBody>
      </p:sp>
      <p:sp>
        <p:nvSpPr>
          <p:cNvPr id="2" name="TextBox 1">
            <a:extLst>
              <a:ext uri="{FF2B5EF4-FFF2-40B4-BE49-F238E27FC236}">
                <a16:creationId xmlns:a16="http://schemas.microsoft.com/office/drawing/2014/main" id="{2DD2208F-DC68-0016-E015-09B5348B9098}"/>
              </a:ext>
            </a:extLst>
          </p:cNvPr>
          <p:cNvSpPr txBox="1"/>
          <p:nvPr/>
        </p:nvSpPr>
        <p:spPr>
          <a:xfrm>
            <a:off x="4598057" y="1048322"/>
            <a:ext cx="6409267" cy="584775"/>
          </a:xfrm>
          <a:prstGeom prst="rect">
            <a:avLst/>
          </a:prstGeom>
          <a:noFill/>
        </p:spPr>
        <p:txBody>
          <a:bodyPr wrap="square" rtlCol="0">
            <a:spAutoFit/>
          </a:bodyPr>
          <a:lstStyle/>
          <a:p>
            <a:r>
              <a:rPr lang="en-IN" sz="3200" b="1" dirty="0"/>
              <a:t>Circuit Diagram:</a:t>
            </a:r>
            <a:endParaRPr lang="en-IN" dirty="0"/>
          </a:p>
        </p:txBody>
      </p:sp>
      <p:cxnSp>
        <p:nvCxnSpPr>
          <p:cNvPr id="4" name="Straight Connector 3">
            <a:extLst>
              <a:ext uri="{FF2B5EF4-FFF2-40B4-BE49-F238E27FC236}">
                <a16:creationId xmlns:a16="http://schemas.microsoft.com/office/drawing/2014/main" id="{07A70410-EDD6-C74E-4A37-DA0DB79FA9AA}"/>
              </a:ext>
            </a:extLst>
          </p:cNvPr>
          <p:cNvCxnSpPr/>
          <p:nvPr/>
        </p:nvCxnSpPr>
        <p:spPr>
          <a:xfrm>
            <a:off x="3996267" y="1397000"/>
            <a:ext cx="0" cy="3513667"/>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3D4DB8A7-921F-8FA5-BFE3-E1398DFB0FC5}"/>
              </a:ext>
            </a:extLst>
          </p:cNvPr>
          <p:cNvPicPr>
            <a:picLocks noChangeAspect="1"/>
          </p:cNvPicPr>
          <p:nvPr/>
        </p:nvPicPr>
        <p:blipFill>
          <a:blip r:embed="rId3"/>
          <a:stretch>
            <a:fillRect/>
          </a:stretch>
        </p:blipFill>
        <p:spPr>
          <a:xfrm>
            <a:off x="4321293" y="1603281"/>
            <a:ext cx="7149087" cy="4370138"/>
          </a:xfrm>
          <a:prstGeom prst="rect">
            <a:avLst/>
          </a:prstGeom>
        </p:spPr>
      </p:pic>
    </p:spTree>
    <p:extLst>
      <p:ext uri="{BB962C8B-B14F-4D97-AF65-F5344CB8AC3E}">
        <p14:creationId xmlns:p14="http://schemas.microsoft.com/office/powerpoint/2010/main" val="792428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5ED6E-1946-427A-A0C9-63381BC7EFB1}"/>
              </a:ext>
            </a:extLst>
          </p:cNvPr>
          <p:cNvSpPr>
            <a:spLocks noGrp="1"/>
          </p:cNvSpPr>
          <p:nvPr>
            <p:ph type="title"/>
          </p:nvPr>
        </p:nvSpPr>
        <p:spPr>
          <a:xfrm>
            <a:off x="742359" y="693813"/>
            <a:ext cx="3494362" cy="4930986"/>
          </a:xfrm>
        </p:spPr>
        <p:txBody>
          <a:bodyPr vert="horz" lIns="91440" tIns="45720" rIns="91440" bIns="45720" rtlCol="0" anchor="ctr">
            <a:normAutofit/>
          </a:bodyPr>
          <a:lstStyle/>
          <a:p>
            <a:pPr algn="ctr"/>
            <a:r>
              <a:rPr lang="en-US" sz="4000" dirty="0">
                <a:solidFill>
                  <a:schemeClr val="accent1"/>
                </a:solidFill>
              </a:rPr>
              <a:t>Demonstration</a:t>
            </a:r>
            <a:endParaRPr lang="en-US" sz="4000" kern="1200" dirty="0">
              <a:solidFill>
                <a:schemeClr val="accent1"/>
              </a:solidFill>
              <a:latin typeface="+mj-lt"/>
              <a:ea typeface="+mj-ea"/>
              <a:cs typeface="+mj-cs"/>
            </a:endParaRPr>
          </a:p>
        </p:txBody>
      </p:sp>
      <p:cxnSp>
        <p:nvCxnSpPr>
          <p:cNvPr id="5" name="Straight Connector 4">
            <a:extLst>
              <a:ext uri="{FF2B5EF4-FFF2-40B4-BE49-F238E27FC236}">
                <a16:creationId xmlns:a16="http://schemas.microsoft.com/office/drawing/2014/main" id="{DA7E957A-A356-8817-8EF8-80930D1FEC55}"/>
              </a:ext>
            </a:extLst>
          </p:cNvPr>
          <p:cNvCxnSpPr/>
          <p:nvPr/>
        </p:nvCxnSpPr>
        <p:spPr>
          <a:xfrm>
            <a:off x="4494998" y="1205564"/>
            <a:ext cx="0" cy="3869356"/>
          </a:xfrm>
          <a:prstGeom prst="line">
            <a:avLst/>
          </a:prstGeom>
          <a:ln w="38100"/>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3BA5B991-8E21-6E95-91EE-9B8490429787}"/>
              </a:ext>
            </a:extLst>
          </p:cNvPr>
          <p:cNvSpPr txBox="1"/>
          <p:nvPr/>
        </p:nvSpPr>
        <p:spPr>
          <a:xfrm>
            <a:off x="4753276" y="1323833"/>
            <a:ext cx="6792727" cy="2677656"/>
          </a:xfrm>
          <a:prstGeom prst="rect">
            <a:avLst/>
          </a:prstGeom>
          <a:noFill/>
        </p:spPr>
        <p:txBody>
          <a:bodyPr wrap="square" rtlCol="0">
            <a:spAutoFit/>
          </a:bodyPr>
          <a:lstStyle/>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p:txBody>
      </p:sp>
      <p:pic>
        <p:nvPicPr>
          <p:cNvPr id="6" name="Picture 5">
            <a:extLst>
              <a:ext uri="{FF2B5EF4-FFF2-40B4-BE49-F238E27FC236}">
                <a16:creationId xmlns:a16="http://schemas.microsoft.com/office/drawing/2014/main" id="{20B0B149-8BFB-824C-EC7C-88304954200B}"/>
              </a:ext>
            </a:extLst>
          </p:cNvPr>
          <p:cNvPicPr>
            <a:picLocks noChangeAspect="1"/>
          </p:cNvPicPr>
          <p:nvPr/>
        </p:nvPicPr>
        <p:blipFill>
          <a:blip r:embed="rId6"/>
          <a:stretch>
            <a:fillRect/>
          </a:stretch>
        </p:blipFill>
        <p:spPr>
          <a:xfrm>
            <a:off x="4764241" y="597714"/>
            <a:ext cx="6781761" cy="3403775"/>
          </a:xfrm>
          <a:prstGeom prst="rect">
            <a:avLst/>
          </a:prstGeom>
        </p:spPr>
      </p:pic>
      <p:pic>
        <p:nvPicPr>
          <p:cNvPr id="3" name="WhatsApp Video 2022-12-25 at 10.06.37-1">
            <a:hlinkClick r:id="" action="ppaction://media"/>
            <a:extLst>
              <a:ext uri="{FF2B5EF4-FFF2-40B4-BE49-F238E27FC236}">
                <a16:creationId xmlns:a16="http://schemas.microsoft.com/office/drawing/2014/main" id="{3B4CD4E6-6CE1-F294-CB3E-193DE5D9BA8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69185" y="4064578"/>
            <a:ext cx="3186095" cy="2583045"/>
          </a:xfrm>
          <a:prstGeom prst="rect">
            <a:avLst/>
          </a:prstGeom>
        </p:spPr>
      </p:pic>
      <p:pic>
        <p:nvPicPr>
          <p:cNvPr id="7" name="WhatsApp Video 2022-12-25 at 10.06.37">
            <a:hlinkClick r:id="" action="ppaction://media"/>
            <a:extLst>
              <a:ext uri="{FF2B5EF4-FFF2-40B4-BE49-F238E27FC236}">
                <a16:creationId xmlns:a16="http://schemas.microsoft.com/office/drawing/2014/main" id="{ECADCC0A-FEC3-9CB3-87EF-597D47DDDD43}"/>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8505501" y="4159451"/>
            <a:ext cx="3058258" cy="2583046"/>
          </a:xfrm>
          <a:prstGeom prst="rect">
            <a:avLst/>
          </a:prstGeom>
        </p:spPr>
      </p:pic>
    </p:spTree>
    <p:extLst>
      <p:ext uri="{BB962C8B-B14F-4D97-AF65-F5344CB8AC3E}">
        <p14:creationId xmlns:p14="http://schemas.microsoft.com/office/powerpoint/2010/main" val="1769767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49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mute="1">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661</TotalTime>
  <Words>580</Words>
  <Application>Microsoft Office PowerPoint</Application>
  <PresentationFormat>Widescreen</PresentationFormat>
  <Paragraphs>83</Paragraphs>
  <Slides>12</Slides>
  <Notes>1</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Trebuchet MS</vt:lpstr>
      <vt:lpstr>Wingdings</vt:lpstr>
      <vt:lpstr>Office Theme</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Demonstration</vt:lpstr>
      <vt:lpstr>Future Scope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Joy Of Engineering</dc:title>
  <dc:creator>sachin verma</dc:creator>
  <cp:lastModifiedBy>Daksh Goel</cp:lastModifiedBy>
  <cp:revision>22</cp:revision>
  <dcterms:created xsi:type="dcterms:W3CDTF">2021-05-15T08:39:15Z</dcterms:created>
  <dcterms:modified xsi:type="dcterms:W3CDTF">2023-02-13T13:44:10Z</dcterms:modified>
</cp:coreProperties>
</file>

<file path=docProps/thumbnail.jpeg>
</file>